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6" r:id="rId3"/>
    <p:sldId id="269" r:id="rId4"/>
    <p:sldId id="258" r:id="rId5"/>
    <p:sldId id="259" r:id="rId6"/>
    <p:sldId id="261" r:id="rId7"/>
    <p:sldId id="257" r:id="rId8"/>
    <p:sldId id="260" r:id="rId9"/>
    <p:sldId id="297" r:id="rId10"/>
    <p:sldId id="267" r:id="rId11"/>
    <p:sldId id="309" r:id="rId12"/>
    <p:sldId id="271" r:id="rId13"/>
    <p:sldId id="284" r:id="rId14"/>
    <p:sldId id="298" r:id="rId15"/>
    <p:sldId id="293" r:id="rId16"/>
    <p:sldId id="296" r:id="rId17"/>
    <p:sldId id="268" r:id="rId18"/>
    <p:sldId id="310" r:id="rId19"/>
    <p:sldId id="274" r:id="rId20"/>
  </p:sldIdLst>
  <p:sldSz cx="9144000" cy="6858000" type="screen4x3"/>
  <p:notesSz cx="6708775" cy="98361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CC00"/>
    <a:srgbClr val="C3D69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8" autoAdjust="0"/>
  </p:normalViewPr>
  <p:slideViewPr>
    <p:cSldViewPr>
      <p:cViewPr varScale="1">
        <p:scale>
          <a:sx n="110" d="100"/>
          <a:sy n="110" d="100"/>
        </p:scale>
        <p:origin x="-1644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52"/>
    </p:cViewPr>
  </p:sorterViewPr>
  <p:notesViewPr>
    <p:cSldViewPr>
      <p:cViewPr varScale="1">
        <p:scale>
          <a:sx n="56" d="100"/>
          <a:sy n="56" d="100"/>
        </p:scale>
        <p:origin x="-1812" y="-102"/>
      </p:cViewPr>
      <p:guideLst>
        <p:guide orient="horz" pos="3098"/>
        <p:guide pos="211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671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0475" y="0"/>
            <a:ext cx="290671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F5939D3-54F7-4C4B-8312-611DC09E29EA}" type="datetimeFigureOut">
              <a:rPr lang="de-DE"/>
              <a:pPr>
                <a:defRPr/>
              </a:pPr>
              <a:t>28.04.2012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8188"/>
            <a:ext cx="4914900" cy="3687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1513" y="4672013"/>
            <a:ext cx="5365750" cy="442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42438"/>
            <a:ext cx="290671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0475" y="9342438"/>
            <a:ext cx="290671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AF4630-4498-4557-B334-98252F2C4E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8D211-7D81-4DAB-B9AF-AE4E0DDD5109}" type="datetimeFigureOut">
              <a:rPr lang="de-DE"/>
              <a:pPr>
                <a:defRPr/>
              </a:pPr>
              <a:t>28.04.2012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9556E-708E-40A3-B448-C8A0F8A8E45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EED38-6D74-4FF0-8B37-87DE4A231253}" type="datetimeFigureOut">
              <a:rPr lang="de-DE"/>
              <a:pPr>
                <a:defRPr/>
              </a:pPr>
              <a:t>28.04.2012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9150E-FDAE-4F42-B28C-533A1A90F92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C145F-32BF-406A-807E-E20CB61784A5}" type="datetimeFigureOut">
              <a:rPr lang="de-DE"/>
              <a:pPr>
                <a:defRPr/>
              </a:pPr>
              <a:t>28.04.2012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C838C-BA3A-4F99-8653-75CD3709F64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98598-8DD4-4CA4-91EE-A3AEF3986E71}" type="datetimeFigureOut">
              <a:rPr lang="de-DE"/>
              <a:pPr>
                <a:defRPr/>
              </a:pPr>
              <a:t>28.04.2012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0DC4B-DC37-4030-8ED3-D4E10C86FB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C87C2-340F-4C51-8425-76019421F948}" type="datetimeFigureOut">
              <a:rPr lang="de-DE"/>
              <a:pPr>
                <a:defRPr/>
              </a:pPr>
              <a:t>28.04.2012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2564C-4FD6-407C-9A30-6CAEBB5927E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969B-204A-4A25-89DA-F5D71AA5F30D}" type="datetimeFigureOut">
              <a:rPr lang="de-DE"/>
              <a:pPr>
                <a:defRPr/>
              </a:pPr>
              <a:t>28.04.2012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772D9-694D-4480-9B46-026283B0407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B588C-8DD1-4F89-AB18-F3AEFB91DAF9}" type="datetimeFigureOut">
              <a:rPr lang="de-DE"/>
              <a:pPr>
                <a:defRPr/>
              </a:pPr>
              <a:t>28.04.2012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EA0F4-9D1B-49B8-84F7-61D4F830466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81874-B40D-4EF8-A470-9E96B6841F24}" type="datetimeFigureOut">
              <a:rPr lang="de-DE"/>
              <a:pPr>
                <a:defRPr/>
              </a:pPr>
              <a:t>28.04.2012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AA4A7-06BE-474D-B93C-335E27CF55C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12617-61BC-4EBE-BFF2-36ED98638E80}" type="datetimeFigureOut">
              <a:rPr lang="de-DE"/>
              <a:pPr>
                <a:defRPr/>
              </a:pPr>
              <a:t>28.04.2012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89142-0F0A-4DAF-BDFD-99BC7D4E91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A9B63-0A2B-4A62-BE5A-22C2E4209BAF}" type="datetimeFigureOut">
              <a:rPr lang="de-DE"/>
              <a:pPr>
                <a:defRPr/>
              </a:pPr>
              <a:t>28.04.2012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50448-F4F5-4085-BC3E-F3C56E1B35E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09017-2013-40CD-9ABE-E1B2C67E1269}" type="datetimeFigureOut">
              <a:rPr lang="de-DE"/>
              <a:pPr>
                <a:defRPr/>
              </a:pPr>
              <a:t>28.04.2012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7009D-FEB9-4E80-B176-D181B9CE9D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78BAAE-7412-4208-AB46-5A7854C518C5}" type="datetimeFigureOut">
              <a:rPr lang="de-DE"/>
              <a:pPr>
                <a:defRPr/>
              </a:pPr>
              <a:t>28.04.2012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FC9FDF-31B7-437B-9A55-8F66FBB83E8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/>
          <a:lstStyle/>
          <a:p>
            <a:pPr eaLnBrk="1" hangingPunct="1"/>
            <a:r>
              <a:rPr lang="de-DE" dirty="0" smtClean="0"/>
              <a:t>Polnischer </a:t>
            </a:r>
            <a:br>
              <a:rPr lang="de-DE" dirty="0" smtClean="0"/>
            </a:br>
            <a:r>
              <a:rPr lang="de-DE" dirty="0" smtClean="0"/>
              <a:t>Schüleraustausch </a:t>
            </a:r>
            <a:br>
              <a:rPr lang="de-DE" dirty="0" smtClean="0"/>
            </a:br>
            <a:r>
              <a:rPr lang="de-DE" dirty="0" smtClean="0"/>
              <a:t>an der Schule am </a:t>
            </a:r>
            <a:r>
              <a:rPr lang="de-DE" dirty="0" err="1" smtClean="0"/>
              <a:t>Auetal</a:t>
            </a:r>
            <a:endParaRPr lang="de-DE" dirty="0" smtClean="0"/>
          </a:p>
        </p:txBody>
      </p:sp>
      <p:sp>
        <p:nvSpPr>
          <p:cNvPr id="2051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de-DE" smtClean="0">
              <a:solidFill>
                <a:srgbClr val="898989"/>
              </a:solidFill>
            </a:endParaRPr>
          </a:p>
          <a:p>
            <a:pPr eaLnBrk="1" hangingPunct="1"/>
            <a:r>
              <a:rPr lang="de-DE" smtClean="0">
                <a:solidFill>
                  <a:schemeClr val="tx1"/>
                </a:solidFill>
              </a:rPr>
              <a:t>Ahlerstedt-Budzyń</a:t>
            </a:r>
          </a:p>
        </p:txBody>
      </p:sp>
      <p:pic>
        <p:nvPicPr>
          <p:cNvPr id="2052" name="Picture 4" descr="Wappen Ahlersted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4286250"/>
            <a:ext cx="9810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 descr="http://www.ahlerstedt.info/images/thumbs/budzyn_pol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143375"/>
            <a:ext cx="1214438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0" y="4653136"/>
            <a:ext cx="3131840" cy="1143000"/>
          </a:xfrm>
        </p:spPr>
        <p:txBody>
          <a:bodyPr/>
          <a:lstStyle/>
          <a:p>
            <a:pPr eaLnBrk="1" hangingPunct="1"/>
            <a:r>
              <a:rPr lang="de-DE" sz="3200" dirty="0" smtClean="0"/>
              <a:t>Austauschgruppe 2009 Travemünde Strand</a:t>
            </a:r>
          </a:p>
        </p:txBody>
      </p:sp>
      <p:pic>
        <p:nvPicPr>
          <p:cNvPr id="12291" name="Inhaltsplatzhalter 3" descr="Alles Kä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7" y="332656"/>
            <a:ext cx="5183375" cy="3456384"/>
          </a:xfrm>
        </p:spPr>
      </p:pic>
      <p:sp>
        <p:nvSpPr>
          <p:cNvPr id="12292" name="Textfeld 3"/>
          <p:cNvSpPr txBox="1">
            <a:spLocks noChangeArrowheads="1"/>
          </p:cNvSpPr>
          <p:nvPr/>
        </p:nvSpPr>
        <p:spPr bwMode="auto">
          <a:xfrm>
            <a:off x="5580111" y="642938"/>
            <a:ext cx="284951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3600" dirty="0"/>
              <a:t>Besuch in der </a:t>
            </a:r>
            <a:r>
              <a:rPr lang="de-DE" sz="3600" dirty="0" err="1"/>
              <a:t>Jithofer</a:t>
            </a:r>
            <a:r>
              <a:rPr lang="de-DE" sz="3600" dirty="0"/>
              <a:t> Käserei</a:t>
            </a:r>
          </a:p>
        </p:txBody>
      </p:sp>
      <p:pic>
        <p:nvPicPr>
          <p:cNvPr id="5" name="Grafik 4" descr="DSC028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284985"/>
            <a:ext cx="5796136" cy="3431346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0192" y="274638"/>
            <a:ext cx="2386608" cy="3010346"/>
          </a:xfrm>
        </p:spPr>
        <p:txBody>
          <a:bodyPr/>
          <a:lstStyle/>
          <a:p>
            <a:r>
              <a:rPr lang="de-DE" sz="3200" dirty="0" smtClean="0"/>
              <a:t>Klettertour durch den Hochseil-garten Travemünde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4941168"/>
            <a:ext cx="3538736" cy="1401019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Bootstour durch Stade</a:t>
            </a:r>
            <a:endParaRPr lang="de-DE" dirty="0"/>
          </a:p>
        </p:txBody>
      </p:sp>
      <p:pic>
        <p:nvPicPr>
          <p:cNvPr id="4" name="Inhaltsplatzhalter 5" descr="DSC028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2" y="188640"/>
            <a:ext cx="5910168" cy="372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nhaltsplatzhalter 5" descr="Stade 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3968" y="3303889"/>
            <a:ext cx="4738814" cy="355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0" y="4365104"/>
            <a:ext cx="4139952" cy="1143000"/>
          </a:xfrm>
        </p:spPr>
        <p:txBody>
          <a:bodyPr/>
          <a:lstStyle/>
          <a:p>
            <a:pPr eaLnBrk="1" hangingPunct="1"/>
            <a:r>
              <a:rPr lang="de-DE" dirty="0" smtClean="0"/>
              <a:t>Fahrradrallye und Grillen bei der Walkmühle</a:t>
            </a:r>
          </a:p>
        </p:txBody>
      </p:sp>
      <p:pic>
        <p:nvPicPr>
          <p:cNvPr id="13315" name="Inhaltsplatzhalter 3" descr="Hambur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32656"/>
            <a:ext cx="4926716" cy="3284984"/>
          </a:xfrm>
        </p:spPr>
      </p:pic>
      <p:sp>
        <p:nvSpPr>
          <p:cNvPr id="13316" name="Textfeld 3"/>
          <p:cNvSpPr txBox="1">
            <a:spLocks noChangeArrowheads="1"/>
          </p:cNvSpPr>
          <p:nvPr/>
        </p:nvSpPr>
        <p:spPr bwMode="auto">
          <a:xfrm>
            <a:off x="5004048" y="428625"/>
            <a:ext cx="385420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3600" dirty="0"/>
              <a:t>Besuch der Austauschgruppe </a:t>
            </a:r>
            <a:r>
              <a:rPr lang="de-DE" sz="3600" dirty="0" smtClean="0"/>
              <a:t>in </a:t>
            </a:r>
            <a:r>
              <a:rPr lang="de-DE" sz="3600" dirty="0"/>
              <a:t>Hamburg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167231"/>
            <a:ext cx="4788024" cy="369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14339" name="Inhaltsplatzhalter 3" descr="Ahlerstedt_Gruppenfoto_deutsche Teilnehm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500063" y="-285750"/>
            <a:ext cx="11358563" cy="7572375"/>
          </a:xfrm>
        </p:spPr>
      </p:pic>
      <p:sp>
        <p:nvSpPr>
          <p:cNvPr id="14340" name="Textfeld 4"/>
          <p:cNvSpPr txBox="1">
            <a:spLocks noChangeArrowheads="1"/>
          </p:cNvSpPr>
          <p:nvPr/>
        </p:nvSpPr>
        <p:spPr bwMode="auto">
          <a:xfrm>
            <a:off x="0" y="357188"/>
            <a:ext cx="5029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/>
              <a:t>Vor unserer „Austauschwand“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214313" y="2571750"/>
            <a:ext cx="8229600" cy="1143000"/>
          </a:xfrm>
        </p:spPr>
        <p:txBody>
          <a:bodyPr/>
          <a:lstStyle/>
          <a:p>
            <a:r>
              <a:rPr lang="de-DE" smtClean="0"/>
              <a:t>… und vom Gegenbesuch in Budzyn</a:t>
            </a:r>
          </a:p>
        </p:txBody>
      </p:sp>
      <p:sp>
        <p:nvSpPr>
          <p:cNvPr id="1536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mtClean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 smtClean="0"/>
          </a:p>
        </p:txBody>
      </p:sp>
      <p:pic>
        <p:nvPicPr>
          <p:cNvPr id="20483" name="Inhaltsplatzhalter 3" descr="Budzyn_2008 0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412776"/>
            <a:ext cx="3857625" cy="5143500"/>
          </a:xfrm>
        </p:spPr>
      </p:pic>
      <p:pic>
        <p:nvPicPr>
          <p:cNvPr id="20484" name="Inhaltsplatzhalter 3" descr="Budzyn_2008 1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212976"/>
            <a:ext cx="4626166" cy="346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nhaltsplatzhalter 3" descr="Budzyn_2008 034.jpg"/>
          <p:cNvPicPr>
            <a:picLocks noChangeAspect="1"/>
          </p:cNvPicPr>
          <p:nvPr/>
        </p:nvPicPr>
        <p:blipFill>
          <a:blip r:embed="rId4" cstate="print"/>
          <a:srcRect b="15267"/>
          <a:stretch>
            <a:fillRect/>
          </a:stretch>
        </p:blipFill>
        <p:spPr bwMode="auto">
          <a:xfrm>
            <a:off x="3779912" y="620688"/>
            <a:ext cx="4714875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395536" y="332656"/>
            <a:ext cx="657225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3200" dirty="0"/>
              <a:t>Gemeinsamer Unterricht in der polnischen Schule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22531" name="Inhaltsplatzhalter 3" descr="Budzyn_2008 1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2532" name="Textfeld 4"/>
          <p:cNvSpPr txBox="1">
            <a:spLocks noChangeArrowheads="1"/>
          </p:cNvSpPr>
          <p:nvPr/>
        </p:nvSpPr>
        <p:spPr bwMode="auto">
          <a:xfrm>
            <a:off x="928688" y="428625"/>
            <a:ext cx="7572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3600">
                <a:solidFill>
                  <a:schemeClr val="bg1"/>
                </a:solidFill>
              </a:rPr>
              <a:t>Ausflug ins Gebirge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pic>
        <p:nvPicPr>
          <p:cNvPr id="23555" name="Inhaltsplatzhalter 3" descr="Gruppenfoto am schwarzen Se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88"/>
            <a:ext cx="9144000" cy="6856412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Vokabeltest / Test </a:t>
            </a:r>
            <a:r>
              <a:rPr lang="de-DE" dirty="0" err="1" smtClean="0"/>
              <a:t>ze</a:t>
            </a:r>
            <a:r>
              <a:rPr lang="de-DE" dirty="0" smtClean="0"/>
              <a:t> </a:t>
            </a:r>
            <a:r>
              <a:rPr lang="de-DE" dirty="0" err="1" smtClean="0"/>
              <a:t>slowek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Deutsch	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de-DE" dirty="0" err="1" smtClean="0"/>
              <a:t>Polski</a:t>
            </a:r>
            <a:r>
              <a:rPr lang="de-DE" dirty="0" smtClean="0"/>
              <a:t>	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de-DE" dirty="0" smtClean="0"/>
              <a:t>1. scharf</a:t>
            </a:r>
          </a:p>
          <a:p>
            <a:r>
              <a:rPr lang="de-DE" dirty="0" smtClean="0"/>
              <a:t>2. sauer</a:t>
            </a:r>
          </a:p>
          <a:p>
            <a:r>
              <a:rPr lang="de-DE" dirty="0" smtClean="0"/>
              <a:t>3. lecker</a:t>
            </a:r>
          </a:p>
          <a:p>
            <a:r>
              <a:rPr lang="de-DE" dirty="0" smtClean="0"/>
              <a:t>4. mild</a:t>
            </a:r>
          </a:p>
          <a:p>
            <a:r>
              <a:rPr lang="de-DE" dirty="0" smtClean="0"/>
              <a:t>5. satt</a:t>
            </a:r>
          </a:p>
          <a:p>
            <a:r>
              <a:rPr lang="de-DE" dirty="0" smtClean="0"/>
              <a:t>6. das Schnitzel</a:t>
            </a:r>
          </a:p>
          <a:p>
            <a:r>
              <a:rPr lang="de-DE" dirty="0" smtClean="0"/>
              <a:t>7. stilles Wasser</a:t>
            </a:r>
          </a:p>
          <a:p>
            <a:r>
              <a:rPr lang="de-DE" dirty="0" smtClean="0"/>
              <a:t>8. das Fett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 smtClean="0"/>
              <a:t>1. </a:t>
            </a:r>
            <a:r>
              <a:rPr lang="de-DE" dirty="0" err="1" smtClean="0"/>
              <a:t>ostry</a:t>
            </a:r>
            <a:endParaRPr lang="de-DE" dirty="0" smtClean="0"/>
          </a:p>
          <a:p>
            <a:r>
              <a:rPr lang="de-DE" dirty="0" smtClean="0"/>
              <a:t>2. </a:t>
            </a:r>
            <a:r>
              <a:rPr lang="de-DE" dirty="0" err="1" smtClean="0"/>
              <a:t>kwasny</a:t>
            </a:r>
            <a:endParaRPr lang="de-DE" dirty="0" smtClean="0"/>
          </a:p>
          <a:p>
            <a:r>
              <a:rPr lang="de-DE" dirty="0" smtClean="0"/>
              <a:t>3. </a:t>
            </a:r>
            <a:r>
              <a:rPr lang="de-DE" dirty="0" err="1" smtClean="0"/>
              <a:t>smaczny</a:t>
            </a:r>
            <a:endParaRPr lang="de-DE" dirty="0" smtClean="0"/>
          </a:p>
          <a:p>
            <a:r>
              <a:rPr lang="de-DE" dirty="0" smtClean="0"/>
              <a:t>4. </a:t>
            </a:r>
            <a:r>
              <a:rPr lang="de-DE" dirty="0" err="1" smtClean="0"/>
              <a:t>lagodny</a:t>
            </a:r>
            <a:endParaRPr lang="de-DE" dirty="0" smtClean="0"/>
          </a:p>
          <a:p>
            <a:r>
              <a:rPr lang="de-DE" dirty="0" smtClean="0"/>
              <a:t>5. </a:t>
            </a:r>
            <a:r>
              <a:rPr lang="de-DE" dirty="0" err="1" smtClean="0"/>
              <a:t>syty</a:t>
            </a:r>
            <a:endParaRPr lang="de-DE" dirty="0" smtClean="0"/>
          </a:p>
          <a:p>
            <a:r>
              <a:rPr lang="de-DE" dirty="0" smtClean="0"/>
              <a:t>6. </a:t>
            </a:r>
            <a:r>
              <a:rPr lang="de-DE" dirty="0" err="1" smtClean="0"/>
              <a:t>Sznycel</a:t>
            </a:r>
            <a:endParaRPr lang="de-DE" dirty="0" smtClean="0"/>
          </a:p>
          <a:p>
            <a:r>
              <a:rPr lang="de-DE" dirty="0" smtClean="0"/>
              <a:t>7. </a:t>
            </a:r>
            <a:r>
              <a:rPr lang="de-DE" dirty="0" err="1" smtClean="0"/>
              <a:t>woda</a:t>
            </a:r>
            <a:r>
              <a:rPr lang="de-DE" dirty="0" smtClean="0"/>
              <a:t> </a:t>
            </a:r>
            <a:r>
              <a:rPr lang="de-DE" dirty="0" err="1" smtClean="0"/>
              <a:t>niegazowana</a:t>
            </a:r>
            <a:endParaRPr lang="de-DE" dirty="0" smtClean="0"/>
          </a:p>
          <a:p>
            <a:r>
              <a:rPr lang="de-DE" dirty="0" smtClean="0"/>
              <a:t>8. </a:t>
            </a:r>
            <a:r>
              <a:rPr lang="de-DE" dirty="0" err="1" smtClean="0"/>
              <a:t>tluszcz</a:t>
            </a:r>
            <a:endParaRPr lang="de-DE" dirty="0"/>
          </a:p>
        </p:txBody>
      </p:sp>
      <p:pic>
        <p:nvPicPr>
          <p:cNvPr id="7" name="Grafik 6" descr="http://www.freundederkuenste.de/uploads/pics/deutsche-flagg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785926"/>
            <a:ext cx="1007821" cy="125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628800"/>
            <a:ext cx="1423853" cy="137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pic>
        <p:nvPicPr>
          <p:cNvPr id="25603" name="Inhaltsplatzhalter 3" descr="2007_Polenaustausch_Fahrt nach Budzyn 2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953000" cy="3714750"/>
          </a:xfrm>
        </p:spPr>
      </p:pic>
      <p:pic>
        <p:nvPicPr>
          <p:cNvPr id="25604" name="Inhaltsplatzhalter 3" descr="2007_Polenaustausch_Fahrt nach Budzyn 2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3000375"/>
            <a:ext cx="5143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feld 5"/>
          <p:cNvSpPr txBox="1">
            <a:spLocks noChangeArrowheads="1"/>
          </p:cNvSpPr>
          <p:nvPr/>
        </p:nvSpPr>
        <p:spPr bwMode="auto">
          <a:xfrm>
            <a:off x="5072063" y="1143000"/>
            <a:ext cx="378618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3200"/>
              <a:t>…tränenreicher Abschied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44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feld 2"/>
          <p:cNvSpPr txBox="1">
            <a:spLocks noChangeArrowheads="1"/>
          </p:cNvSpPr>
          <p:nvPr/>
        </p:nvSpPr>
        <p:spPr bwMode="auto">
          <a:xfrm>
            <a:off x="3071813" y="2000250"/>
            <a:ext cx="17859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6000">
                <a:solidFill>
                  <a:srgbClr val="FF0000"/>
                </a:solidFill>
              </a:rPr>
              <a:t>.</a:t>
            </a:r>
            <a:r>
              <a:rPr lang="de-DE"/>
              <a:t> </a:t>
            </a:r>
            <a:r>
              <a:rPr lang="de-DE">
                <a:solidFill>
                  <a:srgbClr val="FF0000"/>
                </a:solidFill>
              </a:rPr>
              <a:t>Budzyn</a:t>
            </a:r>
          </a:p>
        </p:txBody>
      </p:sp>
      <p:sp>
        <p:nvSpPr>
          <p:cNvPr id="3076" name="Textfeld 3"/>
          <p:cNvSpPr txBox="1">
            <a:spLocks noChangeArrowheads="1"/>
          </p:cNvSpPr>
          <p:nvPr/>
        </p:nvSpPr>
        <p:spPr bwMode="auto">
          <a:xfrm>
            <a:off x="428625" y="500063"/>
            <a:ext cx="7858125" cy="1077912"/>
          </a:xfrm>
          <a:prstGeom prst="rect">
            <a:avLst/>
          </a:prstGeom>
          <a:solidFill>
            <a:srgbClr val="C3D69B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/>
              <a:t>Seit 2003 gibt es den Schüleraustausch mit unserer Partnerschule in Budzyń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pic>
        <p:nvPicPr>
          <p:cNvPr id="4099" name="Inhaltsplatzhalter 3" descr="vor der schule in Budzin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60325"/>
            <a:ext cx="9525000" cy="7232650"/>
          </a:xfrm>
        </p:spPr>
      </p:pic>
      <p:sp>
        <p:nvSpPr>
          <p:cNvPr id="4100" name="Textfeld 3"/>
          <p:cNvSpPr txBox="1">
            <a:spLocks noChangeArrowheads="1"/>
          </p:cNvSpPr>
          <p:nvPr/>
        </p:nvSpPr>
        <p:spPr bwMode="auto">
          <a:xfrm>
            <a:off x="785813" y="1714500"/>
            <a:ext cx="5929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/>
              <a:t>Vor der Schule 	       in Budzyn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de-DE" b="1" dirty="0" smtClean="0"/>
              <a:t>Ziele des Schüleraustausches</a:t>
            </a:r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>
          <a:xfrm>
            <a:off x="467544" y="1484784"/>
            <a:ext cx="8507288" cy="5373216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de-DE" dirty="0" smtClean="0"/>
              <a:t>Wir bieten unseren Schülern die Möglichkeit,</a:t>
            </a:r>
          </a:p>
          <a:p>
            <a:pPr eaLnBrk="1" hangingPunct="1"/>
            <a:r>
              <a:rPr lang="de-DE" dirty="0" smtClean="0"/>
              <a:t>ein fremdes Land und seine Kultur auf „</a:t>
            </a:r>
            <a:r>
              <a:rPr lang="de-DE" dirty="0" err="1" smtClean="0"/>
              <a:t>untouristische</a:t>
            </a:r>
            <a:r>
              <a:rPr lang="de-DE" dirty="0" smtClean="0"/>
              <a:t>“ Weise kennen zu lernen.</a:t>
            </a:r>
          </a:p>
          <a:p>
            <a:pPr eaLnBrk="1" hangingPunct="1"/>
            <a:r>
              <a:rPr lang="de-DE" dirty="0" smtClean="0"/>
              <a:t>den Horizont zu erweitern, indem man in einer fremden Familie ganz besondere Erfahrungen sammeln kann.</a:t>
            </a:r>
          </a:p>
          <a:p>
            <a:pPr eaLnBrk="1" hangingPunct="1"/>
            <a:r>
              <a:rPr lang="de-DE" dirty="0" smtClean="0"/>
              <a:t>Vorurteile gegenüber polnischen Jugendlichen abzubauen und zu erfahren, dass diese ähnliche Interessen haben, Klamotten tragen, usw.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de-DE" b="1" dirty="0" smtClean="0"/>
              <a:t>Auf welche Art und Weise wird der Austausch durchgeführt?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DE" dirty="0" smtClean="0"/>
          </a:p>
          <a:p>
            <a:pPr eaLnBrk="1" hangingPunct="1"/>
            <a:r>
              <a:rPr lang="de-DE" dirty="0" smtClean="0"/>
              <a:t>Polnische Kinder besuchen 10 Tage </a:t>
            </a:r>
            <a:r>
              <a:rPr lang="de-DE" dirty="0" err="1" smtClean="0"/>
              <a:t>Ahlerstedt</a:t>
            </a:r>
            <a:endParaRPr lang="de-DE" dirty="0" smtClean="0"/>
          </a:p>
          <a:p>
            <a:pPr eaLnBrk="1" hangingPunct="1"/>
            <a:r>
              <a:rPr lang="de-DE" dirty="0" smtClean="0"/>
              <a:t>beim Gegenbesuch fahren unsere Schüler für 10 Tage nach </a:t>
            </a:r>
            <a:r>
              <a:rPr lang="de-DE" dirty="0" err="1" smtClean="0"/>
              <a:t>Budzyn</a:t>
            </a:r>
            <a:r>
              <a:rPr lang="de-DE" dirty="0" smtClean="0"/>
              <a:t>.</a:t>
            </a:r>
          </a:p>
          <a:p>
            <a:r>
              <a:rPr lang="de-DE" dirty="0" smtClean="0"/>
              <a:t>Die Besuche sind vor den Herbstferien und/ oder zwischen den Oster- und Sommerferien</a:t>
            </a:r>
          </a:p>
          <a:p>
            <a:pPr eaLnBrk="1" hangingPunct="1"/>
            <a:r>
              <a:rPr lang="de-DE" dirty="0" smtClean="0"/>
              <a:t>Die Schüler wohnen in den Gastfamilien und nehmen ganz normal am  Familienleben teil.</a:t>
            </a:r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de-DE" b="1" dirty="0" smtClean="0"/>
              <a:t>Auf welche Art und Weise wird der Austausch durchgeführt?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Die Schule organisiert zahlreiche Freizeitaktivitäten. </a:t>
            </a:r>
          </a:p>
          <a:p>
            <a:pPr eaLnBrk="1" hangingPunct="1"/>
            <a:r>
              <a:rPr lang="de-DE" dirty="0" smtClean="0"/>
              <a:t>Die Schüler werden während einer AG </a:t>
            </a:r>
          </a:p>
          <a:p>
            <a:pPr eaLnBrk="1" hangingPunct="1">
              <a:buNone/>
            </a:pPr>
            <a:r>
              <a:rPr lang="de-DE" dirty="0" smtClean="0"/>
              <a:t>	(7. und 8. Std.) auf die Besuche vorbereitet.</a:t>
            </a:r>
          </a:p>
          <a:p>
            <a:pPr eaLnBrk="1" hangingPunct="1"/>
            <a:r>
              <a:rPr lang="de-DE" dirty="0" smtClean="0"/>
              <a:t>Die Kinder sind während der Austauschaktivitäten vom Unterricht befreit und erhalten genügend Zeit, den Stoff nachzuholen. </a:t>
            </a:r>
          </a:p>
          <a:p>
            <a:pPr eaLnBrk="1" hangingPunct="1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de-DE" b="1" dirty="0" smtClean="0"/>
              <a:t>Wer kann am Austausch teilnehmen?</a:t>
            </a:r>
          </a:p>
        </p:txBody>
      </p:sp>
      <p:sp>
        <p:nvSpPr>
          <p:cNvPr id="1638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Alle Schüler ab Klasse 7, die nicht in der gleichen Zeit am Frankreichaustausch teilnehmen.</a:t>
            </a:r>
          </a:p>
          <a:p>
            <a:pPr eaLnBrk="1" hangingPunct="1"/>
            <a:r>
              <a:rPr lang="de-DE" dirty="0" smtClean="0"/>
              <a:t>Bei zahlreichen Anmeldungen nehmen zuerst Schüler aus höheren Klassen und Projektteilnehmer am Austausch teil. </a:t>
            </a:r>
          </a:p>
          <a:p>
            <a:pPr eaLnBrk="1" hangingPunct="1">
              <a:buNone/>
            </a:pPr>
            <a:r>
              <a:rPr lang="de-DE" dirty="0" smtClean="0"/>
              <a:t>	Das Sozialverhalten kann bei der Auswahl auch eine Rolle spielen.</a:t>
            </a:r>
          </a:p>
          <a:p>
            <a:pPr eaLnBrk="1" hangingPunct="1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l" eaLnBrk="1" hangingPunct="1"/>
            <a:r>
              <a:rPr lang="de-DE" b="1" dirty="0" smtClean="0"/>
              <a:t>Kosten</a:t>
            </a: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467544" y="1124744"/>
            <a:ext cx="8507288" cy="2088232"/>
          </a:xfrm>
        </p:spPr>
        <p:txBody>
          <a:bodyPr/>
          <a:lstStyle/>
          <a:p>
            <a:pPr eaLnBrk="1" hangingPunct="1"/>
            <a:r>
              <a:rPr lang="de-DE" sz="2800" dirty="0" smtClean="0"/>
              <a:t>In Deutschland entstehen für die Eltern nur Kosten für die Aktivitäten für das eigene Kind (ca. max. 100 €). </a:t>
            </a:r>
          </a:p>
          <a:p>
            <a:pPr eaLnBrk="1" hangingPunct="1"/>
            <a:r>
              <a:rPr lang="de-DE" sz="2800" dirty="0" smtClean="0"/>
              <a:t>In Polen müssen die Eltern der deutschen Kinder nur für die Fahrtkosten aufkommen (ca. 80-120 €). </a:t>
            </a:r>
          </a:p>
          <a:p>
            <a:pPr eaLnBrk="1" hangingPunct="1"/>
            <a:endParaRPr lang="de-DE" dirty="0" smtClean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539552" y="292494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Wie melde ich mich an?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467544" y="3789040"/>
            <a:ext cx="82296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 Laufe des Schuljahres wird allen 7.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Klässlern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unser Austausch vorgestellt und sie erhalten ein Informations- und Anmeldeformular.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Auf dem Elternabend der 7. Klassen wird der Austausch ebenfalls beworben.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  <p:bldP spid="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428625" y="2428875"/>
            <a:ext cx="8229600" cy="1143000"/>
          </a:xfrm>
        </p:spPr>
        <p:txBody>
          <a:bodyPr/>
          <a:lstStyle/>
          <a:p>
            <a:r>
              <a:rPr lang="de-DE" smtClean="0"/>
              <a:t>Eindrücke vom Austausch in Deutschland…..</a:t>
            </a:r>
          </a:p>
        </p:txBody>
      </p:sp>
      <p:sp>
        <p:nvSpPr>
          <p:cNvPr id="1126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392</Words>
  <Application>Microsoft Office PowerPoint</Application>
  <PresentationFormat>Bildschirmpräsentation (4:3)</PresentationFormat>
  <Paragraphs>65</Paragraphs>
  <Slides>19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Larissa-Design</vt:lpstr>
      <vt:lpstr>Polnischer  Schüleraustausch  an der Schule am Auetal</vt:lpstr>
      <vt:lpstr>Folie 2</vt:lpstr>
      <vt:lpstr>Folie 3</vt:lpstr>
      <vt:lpstr>Ziele des Schüleraustausches</vt:lpstr>
      <vt:lpstr>Auf welche Art und Weise wird der Austausch durchgeführt?</vt:lpstr>
      <vt:lpstr>Auf welche Art und Weise wird der Austausch durchgeführt?</vt:lpstr>
      <vt:lpstr>Wer kann am Austausch teilnehmen?</vt:lpstr>
      <vt:lpstr>Kosten</vt:lpstr>
      <vt:lpstr>Eindrücke vom Austausch in Deutschland…..</vt:lpstr>
      <vt:lpstr>Austauschgruppe 2009 Travemünde Strand</vt:lpstr>
      <vt:lpstr>Klettertour durch den Hochseil-garten Travemünde</vt:lpstr>
      <vt:lpstr>Fahrradrallye und Grillen bei der Walkmühle</vt:lpstr>
      <vt:lpstr>Folie 13</vt:lpstr>
      <vt:lpstr>… und vom Gegenbesuch in Budzyn</vt:lpstr>
      <vt:lpstr>Folie 15</vt:lpstr>
      <vt:lpstr>Folie 16</vt:lpstr>
      <vt:lpstr>Folie 17</vt:lpstr>
      <vt:lpstr>Vokabeltest / Test ze slowek</vt:lpstr>
      <vt:lpstr>Folie 19</vt:lpstr>
    </vt:vector>
  </TitlesOfParts>
  <Company>Schule am Auetal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Schüleraustausch an der Schule am Auetal</dc:title>
  <dc:creator>heiko.vomhagen</dc:creator>
  <cp:lastModifiedBy>Susanne boinowitz</cp:lastModifiedBy>
  <cp:revision>46</cp:revision>
  <dcterms:created xsi:type="dcterms:W3CDTF">2009-09-01T10:17:46Z</dcterms:created>
  <dcterms:modified xsi:type="dcterms:W3CDTF">2012-04-28T18:32:58Z</dcterms:modified>
</cp:coreProperties>
</file>